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pt-BR"/>
    </a:defPPr>
    <a:lvl1pPr marL="0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733" y="-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2063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3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20633"/>
          <a:lstStyle>
            <a:lvl1pPr marL="0" marR="51581" indent="0" algn="r">
              <a:buNone/>
              <a:defRPr>
                <a:solidFill>
                  <a:schemeClr val="tx1"/>
                </a:solidFill>
              </a:defRPr>
            </a:lvl1pPr>
            <a:lvl2pPr marL="515813" indent="0" algn="ctr">
              <a:buNone/>
            </a:lvl2pPr>
            <a:lvl3pPr marL="1031626" indent="0" algn="ctr">
              <a:buNone/>
            </a:lvl3pPr>
            <a:lvl4pPr marL="1547439" indent="0" algn="ctr">
              <a:buNone/>
            </a:lvl4pPr>
            <a:lvl5pPr marL="2063252" indent="0" algn="ctr">
              <a:buNone/>
            </a:lvl5pPr>
            <a:lvl6pPr marL="2579065" indent="0" algn="ctr">
              <a:buNone/>
            </a:lvl6pPr>
            <a:lvl7pPr marL="3094878" indent="0" algn="ctr">
              <a:buNone/>
            </a:lvl7pPr>
            <a:lvl8pPr marL="3610691" indent="0" algn="ctr">
              <a:buNone/>
            </a:lvl8pPr>
            <a:lvl9pPr marL="4126504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0E31-F587-4D69-B296-7EC0AD3DBBFB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DBC8-122E-498E-B77D-FB91E7877EFB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0E31-F587-4D69-B296-7EC0AD3DBBFB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DBC8-122E-498E-B77D-FB91E7877E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0E31-F587-4D69-B296-7EC0AD3DBBFB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DBC8-122E-498E-B77D-FB91E7877E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0E31-F587-4D69-B296-7EC0AD3DBBFB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DBC8-122E-498E-B77D-FB91E7877E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3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51581" rIns="51581" anchor="t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0E31-F587-4D69-B296-7EC0AD3DBBFB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DBC8-122E-498E-B77D-FB91E7877EFB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0E31-F587-4D69-B296-7EC0AD3DBBFB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DBC8-122E-498E-B77D-FB91E7877E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51581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51581" tIns="0" rIns="51581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8" y="1859758"/>
            <a:ext cx="4041775" cy="654842"/>
          </a:xfrm>
        </p:spPr>
        <p:txBody>
          <a:bodyPr lIns="51581" tIns="0" rIns="51581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1"/>
            <a:ext cx="4040188" cy="3845720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2514601"/>
            <a:ext cx="4041775" cy="3845720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0E31-F587-4D69-B296-7EC0AD3DBBFB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DBC8-122E-498E-B77D-FB91E7877E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5158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0E31-F587-4D69-B296-7EC0AD3DBBFB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DBC8-122E-498E-B77D-FB91E7877E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0E31-F587-4D69-B296-7EC0AD3DBBFB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DBC8-122E-498E-B77D-FB91E7877E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20633" rIns="20633"/>
          <a:lstStyle>
            <a:lvl1pPr marL="0" indent="0" algn="l">
              <a:buNone/>
              <a:defRPr sz="1600"/>
            </a:lvl1pPr>
            <a:lvl2pPr indent="0" algn="l">
              <a:buNone/>
              <a:defRPr sz="14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3200"/>
            </a:lvl1pPr>
            <a:lvl2pPr>
              <a:defRPr sz="2900"/>
            </a:lvl2pPr>
            <a:lvl3pPr>
              <a:defRPr sz="2700"/>
            </a:lvl3pPr>
            <a:lvl4pPr>
              <a:defRPr sz="23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0E31-F587-4D69-B296-7EC0AD3DBBFB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DBC8-122E-498E-B77D-FB91E7877E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8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51581" tIns="51581" rIns="51581" bIns="51581" anchor="b"/>
          <a:lstStyle>
            <a:lvl1pPr algn="l">
              <a:buNone/>
              <a:defRPr sz="23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72214" rIns="51581" bIns="51581" anchor="t"/>
          <a:lstStyle>
            <a:lvl1pPr marL="0" indent="0" algn="l">
              <a:spcBef>
                <a:spcPts val="282"/>
              </a:spcBef>
              <a:buFontTx/>
              <a:buNone/>
              <a:defRPr sz="15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0E31-F587-4D69-B296-7EC0AD3DBBFB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3"/>
            <a:ext cx="609600" cy="365125"/>
          </a:xfrm>
        </p:spPr>
        <p:txBody>
          <a:bodyPr/>
          <a:lstStyle/>
          <a:p>
            <a:fld id="{939EDBC8-122E-498E-B77D-FB91E7877EFB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8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1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163" tIns="51581" rIns="103163" bIns="51581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6"/>
            <a:ext cx="4762500" cy="6381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163" tIns="51581" rIns="103163" bIns="51581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163" tIns="51581" rIns="103163" bIns="51581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3"/>
            <a:ext cx="4762500" cy="6381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163" tIns="51581" rIns="103163" bIns="51581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51581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103163" tIns="51581" rIns="103163" bIns="51581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850E31-F587-4D69-B296-7EC0AD3DBBFB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3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3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9EDBC8-122E-498E-B77D-FB91E7877EFB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9488" indent="-309488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2138" indent="-27853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626" indent="-27853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14" indent="-23727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602" indent="-23727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60090" indent="-23727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66415" indent="-20632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75903" indent="-206325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85390" indent="-20632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58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316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632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790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948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265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tx1"/>
            </a:gs>
            <a:gs pos="25000">
              <a:schemeClr val="tx1"/>
            </a:gs>
            <a:gs pos="100000">
              <a:schemeClr val="tx1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ig@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9" y="2708922"/>
            <a:ext cx="5688632" cy="1896211"/>
          </a:xfrm>
          <a:prstGeom prst="rect">
            <a:avLst/>
          </a:prstGeom>
          <a:noFill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-57150"/>
            <a:ext cx="823913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2" descr="LOGO DD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FFF"/>
              </a:clrFrom>
              <a:clrTo>
                <a:srgbClr val="F3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0"/>
            <a:ext cx="147637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-108520" y="5818038"/>
            <a:ext cx="92525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1800" b="1" dirty="0" smtClean="0">
                <a:solidFill>
                  <a:schemeClr val="bg1"/>
                </a:solidFill>
              </a:rPr>
              <a:t>Rafael Friedrich de Lima</a:t>
            </a:r>
          </a:p>
          <a:p>
            <a:pPr algn="ctr" eaLnBrk="1" hangingPunct="1"/>
            <a:r>
              <a:rPr lang="pt-BR" altLang="pt-BR" sz="1800" dirty="0" smtClean="0">
                <a:solidFill>
                  <a:schemeClr val="bg1"/>
                </a:solidFill>
              </a:rPr>
              <a:t>Fiscal Estadual Agropecuário</a:t>
            </a:r>
          </a:p>
          <a:p>
            <a:pPr algn="ctr" eaLnBrk="1" hangingPunct="1"/>
            <a:r>
              <a:rPr lang="pt-BR" altLang="pt-BR" sz="1800" dirty="0" smtClean="0">
                <a:solidFill>
                  <a:schemeClr val="bg1"/>
                </a:solidFill>
              </a:rPr>
              <a:t>Chefe da Divisão de Insumos e Serviços Agropecuários</a:t>
            </a:r>
            <a:endParaRPr lang="pt-BR" altLang="pt-BR" sz="1800" dirty="0">
              <a:solidFill>
                <a:schemeClr val="bg1"/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762000" y="762000"/>
            <a:ext cx="7924800" cy="1143000"/>
          </a:xfrm>
          <a:prstGeom prst="rect">
            <a:avLst/>
          </a:prstGeom>
          <a:ln>
            <a:noFill/>
          </a:ln>
        </p:spPr>
        <p:txBody>
          <a:bodyPr vert="horz" lIns="0" tIns="0" rIns="20633" bIns="0" anchor="b">
            <a:normAutofit fontScale="7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63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pt-BR" altLang="pt-BR" smtClean="0">
                <a:solidFill>
                  <a:schemeClr val="bg1"/>
                </a:solidFill>
              </a:rPr>
              <a:t>Secretaria da Agricultura, Pecuária e Irrigação</a:t>
            </a:r>
            <a:endParaRPr lang="pt-BR" altLang="pt-B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132856"/>
            <a:ext cx="8748464" cy="44371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BR" b="1" dirty="0" smtClean="0"/>
              <a:t> Número da nota fiscal;</a:t>
            </a:r>
          </a:p>
          <a:p>
            <a:pPr>
              <a:buNone/>
            </a:pPr>
            <a:r>
              <a:rPr lang="pt-BR" b="1" dirty="0" smtClean="0"/>
              <a:t> Série;</a:t>
            </a:r>
          </a:p>
          <a:p>
            <a:pPr>
              <a:buNone/>
            </a:pPr>
            <a:r>
              <a:rPr lang="pt-BR" b="1" dirty="0" smtClean="0"/>
              <a:t> Data de emissão da Nota fiscal;</a:t>
            </a:r>
          </a:p>
          <a:p>
            <a:pPr>
              <a:buNone/>
            </a:pPr>
            <a:r>
              <a:rPr lang="pt-BR" b="1" dirty="0" smtClean="0"/>
              <a:t> indicação de Pessoa Física (PF) ou Jurídica (PJ); </a:t>
            </a:r>
          </a:p>
          <a:p>
            <a:pPr>
              <a:buNone/>
            </a:pPr>
            <a:r>
              <a:rPr lang="pt-BR" b="1" dirty="0" smtClean="0"/>
              <a:t>CPF ou CNPJ; </a:t>
            </a:r>
          </a:p>
          <a:p>
            <a:pPr>
              <a:buNone/>
            </a:pPr>
            <a:r>
              <a:rPr lang="pt-BR" b="1" dirty="0" smtClean="0"/>
              <a:t>Nome ou Razão Social; </a:t>
            </a:r>
          </a:p>
          <a:p>
            <a:pPr>
              <a:buNone/>
            </a:pPr>
            <a:r>
              <a:rPr lang="pt-BR" b="1" dirty="0" smtClean="0"/>
              <a:t>Tipo Logradouro, </a:t>
            </a:r>
          </a:p>
          <a:p>
            <a:pPr>
              <a:buNone/>
            </a:pPr>
            <a:r>
              <a:rPr lang="pt-BR" b="1" dirty="0" smtClean="0"/>
              <a:t>Logradouro, </a:t>
            </a:r>
          </a:p>
          <a:p>
            <a:pPr>
              <a:buNone/>
            </a:pPr>
            <a:r>
              <a:rPr lang="pt-BR" b="1" dirty="0" smtClean="0"/>
              <a:t>Número,  (</a:t>
            </a:r>
            <a:r>
              <a:rPr lang="pt-BR" b="1" dirty="0" smtClean="0">
                <a:solidFill>
                  <a:srgbClr val="FF0000"/>
                </a:solidFill>
              </a:rPr>
              <a:t>se não tiver deixar em branco separado por ponto e virgula)</a:t>
            </a:r>
            <a:endParaRPr lang="pt-BR" b="1" dirty="0" smtClean="0"/>
          </a:p>
          <a:p>
            <a:pPr>
              <a:buNone/>
            </a:pPr>
            <a:r>
              <a:rPr lang="pt-BR" b="1" dirty="0" smtClean="0"/>
              <a:t>Complemento, </a:t>
            </a:r>
            <a:r>
              <a:rPr lang="pt-BR" b="1" dirty="0" smtClean="0">
                <a:solidFill>
                  <a:srgbClr val="FF0000"/>
                </a:solidFill>
              </a:rPr>
              <a:t>(se não tiver deixar em branco separado por ponto e virgula)</a:t>
            </a:r>
            <a:endParaRPr lang="pt-BR" b="1" dirty="0" smtClean="0"/>
          </a:p>
          <a:p>
            <a:pPr>
              <a:buNone/>
            </a:pPr>
            <a:r>
              <a:rPr lang="pt-BR" b="1" dirty="0" smtClean="0"/>
              <a:t>Localidade/Bairro,</a:t>
            </a:r>
            <a:r>
              <a:rPr lang="pt-BR" b="1" dirty="0" smtClean="0">
                <a:solidFill>
                  <a:srgbClr val="FF0000"/>
                </a:solidFill>
              </a:rPr>
              <a:t> (se não tiver deixar em branco separado por ponto e virgula)</a:t>
            </a:r>
            <a:endParaRPr lang="pt-BR" b="1" dirty="0" smtClean="0"/>
          </a:p>
          <a:p>
            <a:pPr>
              <a:buNone/>
            </a:pPr>
            <a:r>
              <a:rPr lang="pt-BR" b="1" dirty="0" smtClean="0"/>
              <a:t> CEP; </a:t>
            </a:r>
          </a:p>
          <a:p>
            <a:pPr>
              <a:buNone/>
            </a:pPr>
            <a:r>
              <a:rPr lang="pt-BR" b="1" dirty="0" smtClean="0"/>
              <a:t>Município (código do IBGE);</a:t>
            </a:r>
          </a:p>
          <a:p>
            <a:pPr>
              <a:buNone/>
            </a:pPr>
            <a:r>
              <a:rPr lang="pt-BR" b="1" dirty="0" smtClean="0"/>
              <a:t> UF (Código do IBGE);</a:t>
            </a:r>
          </a:p>
          <a:p>
            <a:pPr>
              <a:buNone/>
            </a:pPr>
            <a:r>
              <a:rPr lang="pt-BR" b="1" dirty="0" smtClean="0"/>
              <a:t> indicação de Entrada (E) ou Saída (S); </a:t>
            </a:r>
          </a:p>
          <a:p>
            <a:pPr>
              <a:buNone/>
            </a:pPr>
            <a:r>
              <a:rPr lang="pt-BR" b="1" dirty="0" smtClean="0"/>
              <a:t>Número da Receita Agronômica; (</a:t>
            </a:r>
            <a:r>
              <a:rPr lang="pt-BR" b="1" dirty="0" smtClean="0">
                <a:solidFill>
                  <a:srgbClr val="FF0000"/>
                </a:solidFill>
              </a:rPr>
              <a:t>só quando for saída)</a:t>
            </a:r>
            <a:endParaRPr lang="pt-BR" b="1" dirty="0" smtClean="0"/>
          </a:p>
          <a:p>
            <a:pPr>
              <a:buNone/>
            </a:pPr>
            <a:r>
              <a:rPr lang="pt-BR" b="1" dirty="0" smtClean="0"/>
              <a:t>Quantidade (</a:t>
            </a:r>
            <a:r>
              <a:rPr lang="pt-BR" b="1" dirty="0" smtClean="0">
                <a:solidFill>
                  <a:srgbClr val="FF0000"/>
                </a:solidFill>
              </a:rPr>
              <a:t>quantidade de unidades físicas que está sendo movimentada)</a:t>
            </a:r>
            <a:endParaRPr lang="pt-BR" b="1" dirty="0" smtClean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292080" y="2348880"/>
            <a:ext cx="32403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 Campos ao todo</a:t>
            </a:r>
            <a:endParaRPr lang="pt-BR" sz="3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pt-BR" dirty="0" smtClean="0"/>
              <a:t>Quais são obrigatórios?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8748464" cy="5400600"/>
          </a:xfrm>
        </p:spPr>
        <p:txBody>
          <a:bodyPr>
            <a:no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Número nota fiscal: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Série: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Data Emissão nota Fiscal: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Indicação pessoa Física e Jurídica: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CPF ou CNPJ: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Tipo Logradouro: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Código padrão (Linha = 46)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Logradouro: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Município: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código padrão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IBGE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(Cruz Alta  =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4306106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UF: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código padrão (RS = 43)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Indicação de Entrada e Saída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Número Receita: 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372200" y="105273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 Campos ao todo</a:t>
            </a:r>
            <a:endParaRPr lang="pt-B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196752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Arquivo Receita Agronômica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2 layout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Vai depender de quem está acessando o sistema.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Se for 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profissional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que gerou as receitas utilizar o layout do 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Anexo II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Se for 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outro usuário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os arquivos devem estar no formato do 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layout I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3006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" y="3356992"/>
            <a:ext cx="8522111" cy="337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251520" y="4077072"/>
            <a:ext cx="4464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107504" y="5877272"/>
            <a:ext cx="4464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678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2" y="2708919"/>
            <a:ext cx="9007963" cy="364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to 7"/>
          <p:cNvCxnSpPr/>
          <p:nvPr/>
        </p:nvCxnSpPr>
        <p:spPr>
          <a:xfrm>
            <a:off x="323528" y="3429000"/>
            <a:ext cx="4464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79512" y="5229200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3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643230"/>
              </p:ext>
            </p:extLst>
          </p:nvPr>
        </p:nvGraphicFramePr>
        <p:xfrm>
          <a:off x="323529" y="1707232"/>
          <a:ext cx="8568951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/>
                <a:gridCol w="2856317"/>
                <a:gridCol w="2856317"/>
              </a:tblGrid>
              <a:tr h="370840">
                <a:tc>
                  <a:txBody>
                    <a:bodyPr/>
                    <a:lstStyle/>
                    <a:p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ANEXO</a:t>
                      </a:r>
                      <a:r>
                        <a:rPr lang="pt-BR" sz="2200" baseline="0" dirty="0" smtClean="0"/>
                        <a:t> I 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ANEXO II</a:t>
                      </a:r>
                      <a:endParaRPr lang="pt-B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Outro Usuário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Profissional</a:t>
                      </a:r>
                      <a:endParaRPr lang="pt-B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Cabeçalho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CNPJ</a:t>
                      </a:r>
                      <a:r>
                        <a:rPr lang="pt-BR" sz="2200" baseline="0" dirty="0" smtClean="0"/>
                        <a:t> da empesa onde foram emitidas as receitas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CPF do profissional que emitiu</a:t>
                      </a:r>
                      <a:r>
                        <a:rPr lang="pt-BR" sz="2200" baseline="0" dirty="0" smtClean="0"/>
                        <a:t> as receitas</a:t>
                      </a:r>
                      <a:endParaRPr lang="pt-B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Movimento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CPF do profissional que emitiu a receita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Já inicia no campo “número da receita”</a:t>
                      </a:r>
                      <a:endParaRPr lang="pt-B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solidFill>
                            <a:srgbClr val="FF0000"/>
                          </a:solidFill>
                        </a:rPr>
                        <a:t>Arquivo</a:t>
                      </a:r>
                      <a:r>
                        <a:rPr lang="pt-BR" sz="2200" baseline="0" dirty="0" smtClean="0">
                          <a:solidFill>
                            <a:srgbClr val="FF0000"/>
                          </a:solidFill>
                        </a:rPr>
                        <a:t> contendo várias receitas de vários profissionais</a:t>
                      </a:r>
                      <a:endParaRPr lang="pt-BR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solidFill>
                            <a:srgbClr val="FF0000"/>
                          </a:solidFill>
                        </a:rPr>
                        <a:t>Arquivo</a:t>
                      </a:r>
                      <a:r>
                        <a:rPr lang="pt-BR" sz="2200" baseline="0" dirty="0" smtClean="0">
                          <a:solidFill>
                            <a:srgbClr val="FF0000"/>
                          </a:solidFill>
                        </a:rPr>
                        <a:t> com receitas de um único profissional</a:t>
                      </a:r>
                      <a:endParaRPr lang="pt-BR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259632" y="476672"/>
            <a:ext cx="66247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 smtClean="0"/>
              <a:t>Quando usar o </a:t>
            </a:r>
            <a:r>
              <a:rPr lang="pt-BR" sz="3800" dirty="0" err="1" smtClean="0"/>
              <a:t>Layot</a:t>
            </a:r>
            <a:r>
              <a:rPr lang="pt-BR" sz="3800" dirty="0" smtClean="0"/>
              <a:t> I ou II ?</a:t>
            </a:r>
            <a:endParaRPr lang="pt-BR" sz="3800" dirty="0"/>
          </a:p>
        </p:txBody>
      </p:sp>
    </p:spTree>
    <p:extLst>
      <p:ext uri="{BB962C8B-B14F-4D97-AF65-F5344CB8AC3E}">
        <p14:creationId xmlns:p14="http://schemas.microsoft.com/office/powerpoint/2010/main" val="2449673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Dúvidas Gerais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Quantas recomendações técnicas por receita agronômica?</a:t>
            </a:r>
          </a:p>
          <a:p>
            <a:r>
              <a:rPr lang="pt-BR" dirty="0" smtClean="0"/>
              <a:t>Transferência entre filiais deve constar no Livro?</a:t>
            </a:r>
          </a:p>
          <a:p>
            <a:r>
              <a:rPr lang="pt-BR" dirty="0" smtClean="0"/>
              <a:t>Declaração do Estoque Inicial</a:t>
            </a:r>
          </a:p>
          <a:p>
            <a:r>
              <a:rPr lang="pt-BR" dirty="0" smtClean="0"/>
              <a:t>Agrotóxico que vai ser usado pela própria empresa (</a:t>
            </a:r>
            <a:r>
              <a:rPr lang="pt-BR" dirty="0" err="1" smtClean="0"/>
              <a:t>Ex.expurgo</a:t>
            </a:r>
            <a:r>
              <a:rPr lang="pt-BR" dirty="0" smtClean="0"/>
              <a:t> em silos) como fica  no livro?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4180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293096"/>
            <a:ext cx="85176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Obrigado pela atenção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siga@agricultura.rs.gov.br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51 -3288-6296</a:t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488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89856"/>
            <a:ext cx="9324528" cy="1143000"/>
          </a:xfrm>
        </p:spPr>
        <p:txBody>
          <a:bodyPr>
            <a:noAutofit/>
          </a:bodyPr>
          <a:lstStyle/>
          <a:p>
            <a:r>
              <a:rPr lang="pt-BR" sz="4000" dirty="0" smtClean="0">
                <a:solidFill>
                  <a:schemeClr val="tx1"/>
                </a:solidFill>
              </a:rPr>
              <a:t>Sistema Integrado de Gestão de Agrotóxicos</a:t>
            </a:r>
            <a:br>
              <a:rPr lang="pt-BR" sz="4000" dirty="0" smtClean="0">
                <a:solidFill>
                  <a:schemeClr val="tx1"/>
                </a:solidFill>
              </a:rPr>
            </a:br>
            <a:r>
              <a:rPr lang="pt-BR" sz="4000" dirty="0" smtClean="0">
                <a:solidFill>
                  <a:schemeClr val="tx1"/>
                </a:solidFill>
              </a:rPr>
              <a:t/>
            </a:r>
            <a:br>
              <a:rPr lang="pt-BR" sz="4000" dirty="0" smtClean="0">
                <a:solidFill>
                  <a:schemeClr val="tx1"/>
                </a:solidFill>
              </a:rPr>
            </a:br>
            <a:r>
              <a:rPr lang="pt-BR" sz="4000" dirty="0" smtClean="0">
                <a:solidFill>
                  <a:schemeClr val="tx1"/>
                </a:solidFill>
              </a:rPr>
              <a:t>Base Legal: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420888"/>
            <a:ext cx="8640960" cy="4176464"/>
          </a:xfrm>
        </p:spPr>
        <p:txBody>
          <a:bodyPr>
            <a:normAutofit fontScale="92500"/>
          </a:bodyPr>
          <a:lstStyle/>
          <a:p>
            <a:endParaRPr lang="pt-BR" dirty="0"/>
          </a:p>
          <a:p>
            <a:r>
              <a:rPr lang="pt-BR" dirty="0" smtClean="0"/>
              <a:t>Decreto </a:t>
            </a:r>
            <a:r>
              <a:rPr lang="pt-BR" dirty="0"/>
              <a:t>Estadual n° 52.029 de 18 de Novembro de 2014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Instrução </a:t>
            </a:r>
            <a:r>
              <a:rPr lang="pt-BR" dirty="0"/>
              <a:t>Normativa  SEAPI </a:t>
            </a:r>
            <a:r>
              <a:rPr lang="pt-BR" dirty="0" smtClean="0"/>
              <a:t>06/2017</a:t>
            </a:r>
          </a:p>
          <a:p>
            <a:endParaRPr lang="pt-BR" dirty="0"/>
          </a:p>
          <a:p>
            <a:r>
              <a:rPr lang="pt-BR" dirty="0"/>
              <a:t> Lei Federal n.º 7.802, de 11 de julho de 1989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 Decreto Federal n.º 4.074, de 04 de janeiro de 2002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06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10788" t="16360" r="29722" b="6250"/>
          <a:stretch>
            <a:fillRect/>
          </a:stretch>
        </p:blipFill>
        <p:spPr bwMode="auto">
          <a:xfrm>
            <a:off x="179512" y="188640"/>
            <a:ext cx="8964488" cy="655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e 4"/>
          <p:cNvSpPr/>
          <p:nvPr/>
        </p:nvSpPr>
        <p:spPr>
          <a:xfrm>
            <a:off x="5868144" y="5157192"/>
            <a:ext cx="25922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923928" y="3212976"/>
            <a:ext cx="4824536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4800" dirty="0" smtClean="0"/>
              <a:t>mlv</a:t>
            </a:r>
          </a:p>
          <a:p>
            <a:r>
              <a:rPr lang="pt-BR" sz="4800" dirty="0" smtClean="0"/>
              <a:t>Movimento Livro</a:t>
            </a:r>
          </a:p>
        </p:txBody>
      </p:sp>
      <p:sp>
        <p:nvSpPr>
          <p:cNvPr id="7" name="Elipse 6"/>
          <p:cNvSpPr/>
          <p:nvPr/>
        </p:nvSpPr>
        <p:spPr>
          <a:xfrm>
            <a:off x="2987824" y="6093296"/>
            <a:ext cx="158417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755576" y="5085184"/>
            <a:ext cx="482453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4800" dirty="0" smtClean="0"/>
              <a:t>CNPJ da empresa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55576" y="4869160"/>
            <a:ext cx="770485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4800" dirty="0" smtClean="0"/>
              <a:t>Data, hora, minuto, segundo</a:t>
            </a:r>
          </a:p>
        </p:txBody>
      </p:sp>
      <p:sp>
        <p:nvSpPr>
          <p:cNvPr id="12" name="Elipse 11"/>
          <p:cNvSpPr/>
          <p:nvPr/>
        </p:nvSpPr>
        <p:spPr>
          <a:xfrm>
            <a:off x="2195736" y="6309320"/>
            <a:ext cx="158417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7504" y="4365104"/>
            <a:ext cx="896448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mlv_77115037000190_12072017103355.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csv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496" y="2924944"/>
            <a:ext cx="885698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Funcionalidade_CNPJ_data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hora minuto segundo.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csv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692696"/>
            <a:ext cx="914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Layout do arquivo do Livro 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 l="11341" t="48844" r="32762" b="34422"/>
          <a:stretch>
            <a:fillRect/>
          </a:stretch>
        </p:blipFill>
        <p:spPr bwMode="auto">
          <a:xfrm>
            <a:off x="192219" y="2420888"/>
            <a:ext cx="855624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e 5"/>
          <p:cNvSpPr/>
          <p:nvPr/>
        </p:nvSpPr>
        <p:spPr>
          <a:xfrm>
            <a:off x="6516216" y="3140968"/>
            <a:ext cx="180020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99592" y="332656"/>
            <a:ext cx="7200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 smtClean="0"/>
              <a:t>Um único arquivo com todos os agrotóxicos e as movimentações</a:t>
            </a:r>
          </a:p>
          <a:p>
            <a:endParaRPr lang="pt-BR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 b="49782"/>
          <a:stretch>
            <a:fillRect/>
          </a:stretch>
        </p:blipFill>
        <p:spPr bwMode="auto">
          <a:xfrm>
            <a:off x="0" y="260648"/>
            <a:ext cx="88924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0" y="2204864"/>
            <a:ext cx="87849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CNPJ e Número de registro na SEAPI -  somente números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Número de registro no MAPA – igual ao que está no produto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Volume da Embalagem – numérico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Unidade de medida da embalagem – Kg, g, L, ml, unidade evaporadoras</a:t>
            </a:r>
            <a:endParaRPr lang="pt-BR" sz="2800" dirty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78" y="1988840"/>
            <a:ext cx="862878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Resultado de imagem para saco de 25 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5122135" cy="52981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2051720" y="134076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Saco 25 Kg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483768" y="191542"/>
            <a:ext cx="6660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Arial" pitchFamily="34" charset="0"/>
                <a:cs typeface="Arial" pitchFamily="34" charset="0"/>
              </a:rPr>
              <a:t>Volume = 25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Unidade de medida– Kg (198)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Resultado de imagem para engeo ple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954463" cy="4492625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611560" y="5949280"/>
            <a:ext cx="374441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563888" y="2132856"/>
            <a:ext cx="5580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Volume = 1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Unidade de medida – L (199)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isca.com.br/arquivo/images/a2398817-37cd-403c-b57d-d8c3c75fdc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464496" cy="4464497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716016" y="1628800"/>
            <a:ext cx="55801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Volume = 20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Unidade de medida = Unidades evaporadoras 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 (221)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345</TotalTime>
  <Words>538</Words>
  <Application>Microsoft Office PowerPoint</Application>
  <PresentationFormat>Apresentação na tela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Fluxo</vt:lpstr>
      <vt:lpstr>Apresentação do PowerPoint</vt:lpstr>
      <vt:lpstr>Sistema Integrado de Gestão de Agrotóxicos  Base Legal: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Quais são obrigatórios?</vt:lpstr>
      <vt:lpstr>Arquivo Receita Agronômica</vt:lpstr>
      <vt:lpstr>Apresentação do PowerPoint</vt:lpstr>
      <vt:lpstr>Apresentação do PowerPoint</vt:lpstr>
      <vt:lpstr>Apresentação do PowerPoint</vt:lpstr>
      <vt:lpstr>Dúvidas Gerais</vt:lpstr>
      <vt:lpstr>Obrigado pela atenção  siga@agricultura.rs.gov.br  51 -3288-6296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rafael friedrich de lima</dc:creator>
  <cp:lastModifiedBy>Rafael Friedrich de lima</cp:lastModifiedBy>
  <cp:revision>32</cp:revision>
  <dcterms:created xsi:type="dcterms:W3CDTF">2017-07-19T23:49:57Z</dcterms:created>
  <dcterms:modified xsi:type="dcterms:W3CDTF">2017-07-21T19:05:30Z</dcterms:modified>
</cp:coreProperties>
</file>